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1" r:id="rId3"/>
    <p:sldId id="273" r:id="rId4"/>
    <p:sldId id="274" r:id="rId5"/>
    <p:sldId id="272" r:id="rId6"/>
    <p:sldId id="275" r:id="rId7"/>
    <p:sldId id="259" r:id="rId8"/>
    <p:sldId id="276" r:id="rId9"/>
    <p:sldId id="277" r:id="rId10"/>
    <p:sldId id="278" r:id="rId11"/>
    <p:sldId id="260" r:id="rId12"/>
    <p:sldId id="279" r:id="rId13"/>
    <p:sldId id="261" r:id="rId14"/>
    <p:sldId id="280" r:id="rId15"/>
    <p:sldId id="262" r:id="rId16"/>
    <p:sldId id="281" r:id="rId17"/>
    <p:sldId id="263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94660"/>
  </p:normalViewPr>
  <p:slideViewPr>
    <p:cSldViewPr snapToGrid="0">
      <p:cViewPr varScale="1">
        <p:scale>
          <a:sx n="78" d="100"/>
          <a:sy n="78" d="100"/>
        </p:scale>
        <p:origin x="110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Revenue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932-4B0B-B024-943A7100B59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932-4B0B-B024-943A7100B59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932-4B0B-B024-943A7100B59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932-4B0B-B024-943A7100B59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932-4B0B-B024-943A7100B59D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F932-4B0B-B024-943A7100B59D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GWB</c:v>
                </c:pt>
                <c:pt idx="1">
                  <c:v>Goethals</c:v>
                </c:pt>
                <c:pt idx="2">
                  <c:v>Lincoln</c:v>
                </c:pt>
                <c:pt idx="3">
                  <c:v>Holland</c:v>
                </c:pt>
                <c:pt idx="4">
                  <c:v>Outerbridge</c:v>
                </c:pt>
                <c:pt idx="5">
                  <c:v>Bayonne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20357720</c:v>
                </c:pt>
                <c:pt idx="1">
                  <c:v>7360247</c:v>
                </c:pt>
                <c:pt idx="2">
                  <c:v>7235265</c:v>
                </c:pt>
                <c:pt idx="3">
                  <c:v>6045941</c:v>
                </c:pt>
                <c:pt idx="4">
                  <c:v>5927596</c:v>
                </c:pt>
                <c:pt idx="5">
                  <c:v>1677863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400-40B4-94CF-D5E395A2F9D5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A2A6B-6CE8-4377-95AF-44551C155BD2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AA327-85C2-44A1-8D6D-23B2AA89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74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Time-series </a:t>
            </a:r>
            <a:r>
              <a:rPr lang="en-US" sz="1200" dirty="0" err="1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frecasts</a:t>
            </a:r>
            <a:r>
              <a:rPr lang="en-US" sz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project traffic volumes through April 2028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4370-0C4B-1275-86A6-14DA4D35B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EE214C-053E-645A-D728-BD99239C06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93267-A844-9703-250D-4FE2EC7E2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8F6FB-50C8-46BD-BDBE-74E0D4E29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BCBA4-C29B-EB10-8C63-BF6B97AE3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07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2648D-BD94-A874-1695-47D3F5471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FA375-FCA5-5B4D-DC8F-6F98E963B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D2E9D-AF68-92FE-96DD-26AFC2D76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B3371-A7E8-66A2-A699-F7183E4D2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0A72C-029E-D722-00B6-6EDF479A8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886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72EBFD-02CB-1171-4C37-13DEDEE234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E206FF-0F59-F10F-ED7D-F1B2365E1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A9E6F-2309-650A-4386-94A73CDBC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843C6-EDCF-0144-3FB5-B2DCF095D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5D0CC-3F9A-1C92-6455-654245955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9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25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239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8343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10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6380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141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954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32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139BA-8296-A0DF-3BF5-3054F0557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E0AB8-0546-49B7-04BF-14276090B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3B814-17B0-E8CB-D660-C26590D15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31AD1B-C7B6-5BD1-C95F-C09AF2093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CCAEE-9DC4-C63D-8047-691197DD6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30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A796C-BA28-C04B-D3B6-1674E6190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7D300-0C03-4C6D-4430-B05111687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660C6-84B6-4587-E577-4CD06E637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03F29-918B-60E9-5BEB-D1A320F5A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8F509-D8AF-6684-7EA4-E1143ADB3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2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5F86B-35EB-5B1C-35DC-19F1A20A2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2F4B7-10D3-4574-68E4-22C990EDEF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897CE-BC3F-857F-F81E-2BAE56782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63494E-562E-C9B5-3926-9CC7DC8F8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FC841-B58B-4E45-C3EC-0FAC03B91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391AA-D54B-935B-8C90-B69EFB3D7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684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DA0A0-95CC-136F-45E8-C1C1CF208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51BC2-2968-DEC9-39CE-47F145F99A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FE53DD-3139-B677-FE88-4AE14BD6B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7B1B78-9DAF-19F0-0D89-1D4CDEE01D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5C4BAE-C0B1-5D62-68A7-09700F5B08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9C1011-A42B-31A5-E7DA-2F90252A8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D8011A-3CEB-95C0-23BD-895B8DCF6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D4B0BC-FF39-0D9B-2069-4891DB101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672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22814-9A2F-AD5C-B032-790A0CE9D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6C37DA-CF14-C971-54F9-EF801D983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03BC96-5A3E-F364-C336-4B9969A3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DB1C83-6A79-72CB-42FE-541E028AF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75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E5F305-8390-5F09-8121-5D4B1F3AB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03CCF2-ECD2-E581-0409-FCE0E5702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4A836-68BB-74C5-A956-4E853E5F9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0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99E7F-663E-3C69-41D8-BF83775F8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DEF57-A714-7604-4FFA-A41B2F5B0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DA1D25-3B66-6E18-85B0-2C9C24D49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047ED-09CE-2A02-05B0-83B6DC3EA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1E175-502B-B662-8DB1-1E261AF94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4AA3FC-AF73-79AD-A837-D7BB4C663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188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6FC3-86CC-617A-49B1-47CBDA320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889C12-281A-8B1C-AD3C-B19679AA2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48FFC4-1306-CEEB-0428-0A290B9519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0BB8C6-62ED-2E51-6B41-9CCE648BD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97D594-A9E6-EFB5-F0F8-010ADE665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49B3A2-0B88-79F2-216A-17302D30D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54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8A17A7-CA69-3153-3487-840F0CCA4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65E6A-9C3C-6B0C-5DA1-4536208A0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F49E6-8898-727C-0BDE-16FA0B2C48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1197A7-5A67-4783-B8E2-A685F78D0EA3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C252D-6CEA-81CA-C6DD-401E7FED50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C0BDC-5F27-C3F1-664A-239FF1519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28BD66-40F9-41F4-A62B-548138231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348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hyperlink" Target="https://v0-traffic-forecast-app-2.vercel.app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v0-traffic-forecast-app-2.vercel.app/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2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1.sv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38781F1-5923-8883-AC93-957AD4F2B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472" y="6466530"/>
            <a:ext cx="1457528" cy="371527"/>
          </a:xfrm>
          <a:prstGeom prst="rect">
            <a:avLst/>
          </a:prstGeom>
        </p:spPr>
      </p:pic>
      <p:pic>
        <p:nvPicPr>
          <p:cNvPr id="12" name="Picture 11" descr="A city with tall buildings&#10;&#10;AI-generated content may be incorrect.">
            <a:extLst>
              <a:ext uri="{FF2B5EF4-FFF2-40B4-BE49-F238E27FC236}">
                <a16:creationId xmlns:a16="http://schemas.microsoft.com/office/drawing/2014/main" id="{48F4CA95-61FF-A4DB-5E49-33271863BF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36" t="2621" r="23455"/>
          <a:stretch>
            <a:fillRect/>
          </a:stretch>
        </p:blipFill>
        <p:spPr>
          <a:xfrm>
            <a:off x="7649497" y="0"/>
            <a:ext cx="4542503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2726" y="577619"/>
            <a:ext cx="5406293" cy="1575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041"/>
              </a:lnSpc>
            </a:pPr>
            <a:r>
              <a:rPr lang="en-US" sz="480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Final Project Progress Report</a:t>
            </a:r>
            <a:endParaRPr lang="en-US" sz="4800" b="1" dirty="0"/>
          </a:p>
        </p:txBody>
      </p:sp>
      <p:pic>
        <p:nvPicPr>
          <p:cNvPr id="16" name="Picture 15" descr="A black and white logo&#10;&#10;AI-generated content may be incorrect.">
            <a:extLst>
              <a:ext uri="{FF2B5EF4-FFF2-40B4-BE49-F238E27FC236}">
                <a16:creationId xmlns:a16="http://schemas.microsoft.com/office/drawing/2014/main" id="{B49C1A51-0F5F-5BFF-8D1C-6DF9764E64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694" y="2529348"/>
            <a:ext cx="2249130" cy="1799304"/>
          </a:xfrm>
          <a:prstGeom prst="rect">
            <a:avLst/>
          </a:prstGeom>
        </p:spPr>
      </p:pic>
      <p:pic>
        <p:nvPicPr>
          <p:cNvPr id="18" name="Picture 17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DC24B44C-70AD-6D85-90AE-786811A5CB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20" t="24946" r="11505" b="24731"/>
          <a:stretch>
            <a:fillRect/>
          </a:stretch>
        </p:blipFill>
        <p:spPr>
          <a:xfrm>
            <a:off x="3460449" y="2529348"/>
            <a:ext cx="3660123" cy="179930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3E4592D-6A90-2818-A025-F1C1942A5427}"/>
              </a:ext>
            </a:extLst>
          </p:cNvPr>
          <p:cNvSpPr txBox="1"/>
          <p:nvPr/>
        </p:nvSpPr>
        <p:spPr>
          <a:xfrm>
            <a:off x="642563" y="4916129"/>
            <a:ext cx="64780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B1B27"/>
                </a:solidFill>
                <a:latin typeface="Raleway" pitchFamily="34" charset="0"/>
              </a:rPr>
              <a:t>Group 1: </a:t>
            </a:r>
            <a:r>
              <a:rPr lang="it-IT" sz="2000" dirty="0">
                <a:solidFill>
                  <a:srgbClr val="1B1B27"/>
                </a:solidFill>
                <a:latin typeface="Raleway" pitchFamily="34" charset="0"/>
              </a:rPr>
              <a:t>Giacomo Bizzotto, </a:t>
            </a:r>
            <a:r>
              <a:rPr lang="it-IT" sz="2000" dirty="0" err="1">
                <a:solidFill>
                  <a:srgbClr val="1B1B27"/>
                </a:solidFill>
                <a:latin typeface="Raleway" pitchFamily="34" charset="0"/>
              </a:rPr>
              <a:t>Anyuta</a:t>
            </a:r>
            <a:r>
              <a:rPr lang="it-IT" sz="2000" dirty="0">
                <a:solidFill>
                  <a:srgbClr val="1B1B27"/>
                </a:solidFill>
                <a:latin typeface="Raleway" pitchFamily="34" charset="0"/>
              </a:rPr>
              <a:t> </a:t>
            </a:r>
            <a:r>
              <a:rPr lang="it-IT" sz="2000" dirty="0" err="1">
                <a:solidFill>
                  <a:srgbClr val="1B1B27"/>
                </a:solidFill>
                <a:latin typeface="Raleway" pitchFamily="34" charset="0"/>
              </a:rPr>
              <a:t>Choudhary</a:t>
            </a:r>
            <a:r>
              <a:rPr lang="it-IT" sz="2000" dirty="0">
                <a:solidFill>
                  <a:srgbClr val="1B1B27"/>
                </a:solidFill>
                <a:latin typeface="Raleway" pitchFamily="34" charset="0"/>
              </a:rPr>
              <a:t>, Murali </a:t>
            </a:r>
            <a:r>
              <a:rPr lang="it-IT" sz="2000" dirty="0" err="1">
                <a:solidFill>
                  <a:srgbClr val="1B1B27"/>
                </a:solidFill>
                <a:latin typeface="Raleway" pitchFamily="34" charset="0"/>
              </a:rPr>
              <a:t>Bellapu,Naga</a:t>
            </a:r>
            <a:r>
              <a:rPr lang="it-IT" sz="2000" dirty="0">
                <a:solidFill>
                  <a:srgbClr val="1B1B27"/>
                </a:solidFill>
                <a:latin typeface="Raleway" pitchFamily="34" charset="0"/>
              </a:rPr>
              <a:t> Sai </a:t>
            </a:r>
            <a:r>
              <a:rPr lang="it-IT" sz="2000" dirty="0" err="1">
                <a:solidFill>
                  <a:srgbClr val="1B1B27"/>
                </a:solidFill>
                <a:latin typeface="Raleway" pitchFamily="34" charset="0"/>
              </a:rPr>
              <a:t>Harika</a:t>
            </a:r>
            <a:r>
              <a:rPr lang="it-IT" sz="2000" dirty="0">
                <a:solidFill>
                  <a:srgbClr val="1B1B27"/>
                </a:solidFill>
                <a:latin typeface="Raleway" pitchFamily="34" charset="0"/>
              </a:rPr>
              <a:t> </a:t>
            </a:r>
            <a:r>
              <a:rPr lang="it-IT" sz="2000" dirty="0" err="1">
                <a:solidFill>
                  <a:srgbClr val="1B1B27"/>
                </a:solidFill>
                <a:latin typeface="Raleway" pitchFamily="34" charset="0"/>
              </a:rPr>
              <a:t>Mangina</a:t>
            </a:r>
            <a:r>
              <a:rPr lang="it-IT" sz="2000" dirty="0">
                <a:solidFill>
                  <a:srgbClr val="1B1B27"/>
                </a:solidFill>
                <a:latin typeface="Raleway" pitchFamily="34" charset="0"/>
              </a:rPr>
              <a:t>, </a:t>
            </a:r>
            <a:r>
              <a:rPr lang="it-IT" sz="2000" dirty="0" err="1">
                <a:solidFill>
                  <a:srgbClr val="1B1B27"/>
                </a:solidFill>
                <a:latin typeface="Raleway" pitchFamily="34" charset="0"/>
              </a:rPr>
              <a:t>Sivaram</a:t>
            </a:r>
            <a:r>
              <a:rPr lang="it-IT" sz="2000" dirty="0">
                <a:solidFill>
                  <a:srgbClr val="1B1B27"/>
                </a:solidFill>
                <a:latin typeface="Raleway" pitchFamily="34" charset="0"/>
              </a:rPr>
              <a:t> </a:t>
            </a:r>
            <a:r>
              <a:rPr lang="it-IT" sz="2000" dirty="0" err="1">
                <a:solidFill>
                  <a:srgbClr val="1B1B27"/>
                </a:solidFill>
                <a:latin typeface="Raleway" pitchFamily="34" charset="0"/>
              </a:rPr>
              <a:t>Vangavolu</a:t>
            </a:r>
            <a:endParaRPr lang="en-US" sz="2000" dirty="0">
              <a:solidFill>
                <a:srgbClr val="1B1B27"/>
              </a:solidFill>
              <a:latin typeface="Raleway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DF1E43-A3C0-D3CC-90FF-CD43CB576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40"/>
            <a:ext cx="12208115" cy="684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817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149" y="627481"/>
            <a:ext cx="10761266" cy="642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41"/>
              </a:lnSpc>
            </a:pPr>
            <a:r>
              <a:rPr lang="en-US" sz="4042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Question 4: Congestion Due to Pricing in 2025</a:t>
            </a:r>
            <a:endParaRPr lang="en-US" sz="4042" dirty="0"/>
          </a:p>
        </p:txBody>
      </p:sp>
      <p:sp>
        <p:nvSpPr>
          <p:cNvPr id="3" name="Text 1"/>
          <p:cNvSpPr/>
          <p:nvPr/>
        </p:nvSpPr>
        <p:spPr>
          <a:xfrm>
            <a:off x="654198" y="1433414"/>
            <a:ext cx="10883603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83"/>
              </a:lnSpc>
            </a:pPr>
            <a:r>
              <a:rPr lang="en-US" sz="158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Measuring 2025 pricing effects was challenging due to data limits, but inferential analysis provides insights.</a:t>
            </a:r>
            <a:endParaRPr lang="en-US" sz="1583" dirty="0"/>
          </a:p>
        </p:txBody>
      </p:sp>
      <p:sp>
        <p:nvSpPr>
          <p:cNvPr id="4" name="Text 2"/>
          <p:cNvSpPr/>
          <p:nvPr/>
        </p:nvSpPr>
        <p:spPr>
          <a:xfrm>
            <a:off x="654149" y="2303036"/>
            <a:ext cx="2571750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Findings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54149" y="2772697"/>
            <a:ext cx="6329363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83"/>
              </a:lnSpc>
              <a:buSzPct val="100000"/>
              <a:buChar char="•"/>
            </a:pPr>
            <a:r>
              <a:rPr lang="en-US" sz="158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clear driver diversion from tolled facilities due to pricing.</a:t>
            </a:r>
            <a:endParaRPr lang="en-US" sz="1583" dirty="0"/>
          </a:p>
        </p:txBody>
      </p:sp>
      <p:sp>
        <p:nvSpPr>
          <p:cNvPr id="6" name="Text 4"/>
          <p:cNvSpPr/>
          <p:nvPr/>
        </p:nvSpPr>
        <p:spPr>
          <a:xfrm>
            <a:off x="654149" y="3173838"/>
            <a:ext cx="6329363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583"/>
              </a:lnSpc>
              <a:buSzPct val="100000"/>
              <a:buChar char="•"/>
            </a:pPr>
            <a:r>
              <a:rPr lang="en-US" sz="158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GWB remains the primary traffic corridor and top revenue generator.</a:t>
            </a:r>
            <a:endParaRPr lang="en-US" sz="1583" dirty="0"/>
          </a:p>
        </p:txBody>
      </p:sp>
      <p:sp>
        <p:nvSpPr>
          <p:cNvPr id="7" name="Text 5"/>
          <p:cNvSpPr/>
          <p:nvPr/>
        </p:nvSpPr>
        <p:spPr>
          <a:xfrm>
            <a:off x="654149" y="3904187"/>
            <a:ext cx="6329363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83"/>
              </a:lnSpc>
              <a:buSzPct val="100000"/>
              <a:buChar char="•"/>
            </a:pPr>
            <a:r>
              <a:rPr lang="en-US" sz="158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violations correlate with heavy traffic, not revenue shifts.</a:t>
            </a:r>
            <a:endParaRPr lang="en-US" sz="1583" dirty="0"/>
          </a:p>
        </p:txBody>
      </p:sp>
      <p:sp>
        <p:nvSpPr>
          <p:cNvPr id="9" name="Text 7"/>
          <p:cNvSpPr/>
          <p:nvPr/>
        </p:nvSpPr>
        <p:spPr>
          <a:xfrm>
            <a:off x="6983512" y="2303036"/>
            <a:ext cx="4405322" cy="642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Breakdown (Jan-May 2025)</a:t>
            </a:r>
            <a:endParaRPr lang="en-US" sz="2000" dirty="0"/>
          </a:p>
        </p:txBody>
      </p:sp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C9BB0206-D081-7931-3A55-6851BCC40A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6030953"/>
              </p:ext>
            </p:extLst>
          </p:nvPr>
        </p:nvGraphicFramePr>
        <p:xfrm>
          <a:off x="6983512" y="2772697"/>
          <a:ext cx="4503645" cy="34578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26" name="Picture 25">
            <a:extLst>
              <a:ext uri="{FF2B5EF4-FFF2-40B4-BE49-F238E27FC236}">
                <a16:creationId xmlns:a16="http://schemas.microsoft.com/office/drawing/2014/main" id="{56EB39B9-DC6D-CAEB-8EE0-FF779769F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4472" y="6466530"/>
            <a:ext cx="1457528" cy="37152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0ED8C8-7BCF-D8E1-3D0D-A903E8C7C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214"/>
            <a:ext cx="12165072" cy="687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748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3624" y="430429"/>
            <a:ext cx="11303063" cy="702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25"/>
              </a:lnSpc>
            </a:pPr>
            <a:r>
              <a:rPr lang="en-US" sz="36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Question 5: Forecasting Facility Usage Beyond 2025</a:t>
            </a:r>
            <a:endParaRPr lang="en-US" sz="3600" dirty="0"/>
          </a:p>
        </p:txBody>
      </p:sp>
      <p:sp>
        <p:nvSpPr>
          <p:cNvPr id="4" name="Shape 2"/>
          <p:cNvSpPr/>
          <p:nvPr/>
        </p:nvSpPr>
        <p:spPr>
          <a:xfrm>
            <a:off x="6086376" y="1613022"/>
            <a:ext cx="19050" cy="5146675"/>
          </a:xfrm>
          <a:prstGeom prst="roundRect">
            <a:avLst>
              <a:gd name="adj" fmla="val 282295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5" name="Shape 3"/>
          <p:cNvSpPr/>
          <p:nvPr/>
        </p:nvSpPr>
        <p:spPr>
          <a:xfrm>
            <a:off x="5858967" y="1747463"/>
            <a:ext cx="255984" cy="19050"/>
          </a:xfrm>
          <a:prstGeom prst="roundRect">
            <a:avLst>
              <a:gd name="adj" fmla="val 282295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6" name="Shape 4"/>
          <p:cNvSpPr/>
          <p:nvPr/>
        </p:nvSpPr>
        <p:spPr>
          <a:xfrm>
            <a:off x="6047929" y="1709016"/>
            <a:ext cx="95944" cy="95944"/>
          </a:xfrm>
          <a:prstGeom prst="roundRect">
            <a:avLst>
              <a:gd name="adj" fmla="val 397106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7" name="Text 5"/>
          <p:cNvSpPr/>
          <p:nvPr/>
        </p:nvSpPr>
        <p:spPr>
          <a:xfrm>
            <a:off x="3983335" y="1656976"/>
            <a:ext cx="160049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1542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Lincoln Tunnel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654149" y="1933797"/>
            <a:ext cx="4929683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1583"/>
              </a:lnSpc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Usage: ≈ 2.75M/month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76851" y="2515516"/>
            <a:ext cx="255984" cy="19050"/>
          </a:xfrm>
          <a:prstGeom prst="roundRect">
            <a:avLst>
              <a:gd name="adj" fmla="val 282295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0" name="Shape 8"/>
          <p:cNvSpPr/>
          <p:nvPr/>
        </p:nvSpPr>
        <p:spPr>
          <a:xfrm>
            <a:off x="6047929" y="2477069"/>
            <a:ext cx="95944" cy="95944"/>
          </a:xfrm>
          <a:prstGeom prst="roundRect">
            <a:avLst>
              <a:gd name="adj" fmla="val 397106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1" name="Text 9"/>
          <p:cNvSpPr/>
          <p:nvPr/>
        </p:nvSpPr>
        <p:spPr>
          <a:xfrm>
            <a:off x="6607969" y="2425028"/>
            <a:ext cx="160049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42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GWB Upper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6607969" y="2701849"/>
            <a:ext cx="4929783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83"/>
              </a:lnSpc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High, Stable: ≈ 2.4M/month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58967" y="3177603"/>
            <a:ext cx="255984" cy="19050"/>
          </a:xfrm>
          <a:prstGeom prst="roundRect">
            <a:avLst>
              <a:gd name="adj" fmla="val 282295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4" name="Shape 12"/>
          <p:cNvSpPr/>
          <p:nvPr/>
        </p:nvSpPr>
        <p:spPr>
          <a:xfrm>
            <a:off x="6047929" y="3139156"/>
            <a:ext cx="95944" cy="95944"/>
          </a:xfrm>
          <a:prstGeom prst="roundRect">
            <a:avLst>
              <a:gd name="adj" fmla="val 397106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5" name="Text 13"/>
          <p:cNvSpPr/>
          <p:nvPr/>
        </p:nvSpPr>
        <p:spPr>
          <a:xfrm>
            <a:off x="3983335" y="3087115"/>
            <a:ext cx="160049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1542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Holland Tunnel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654149" y="3363935"/>
            <a:ext cx="4929683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1583"/>
              </a:lnSpc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Consistently High: ≈ 1.75M/month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076851" y="3839689"/>
            <a:ext cx="255984" cy="19050"/>
          </a:xfrm>
          <a:prstGeom prst="roundRect">
            <a:avLst>
              <a:gd name="adj" fmla="val 282295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8" name="Shape 16"/>
          <p:cNvSpPr/>
          <p:nvPr/>
        </p:nvSpPr>
        <p:spPr>
          <a:xfrm>
            <a:off x="6047929" y="3801242"/>
            <a:ext cx="95944" cy="95944"/>
          </a:xfrm>
          <a:prstGeom prst="roundRect">
            <a:avLst>
              <a:gd name="adj" fmla="val 397106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9" name="Text 17"/>
          <p:cNvSpPr/>
          <p:nvPr/>
        </p:nvSpPr>
        <p:spPr>
          <a:xfrm>
            <a:off x="6607969" y="3749202"/>
            <a:ext cx="160049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42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GWB Lower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607969" y="4026022"/>
            <a:ext cx="4929783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83"/>
              </a:lnSpc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Stable: ≈ 1.5M/month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858967" y="4501776"/>
            <a:ext cx="255984" cy="19050"/>
          </a:xfrm>
          <a:prstGeom prst="roundRect">
            <a:avLst>
              <a:gd name="adj" fmla="val 282295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22" name="Shape 20"/>
          <p:cNvSpPr/>
          <p:nvPr/>
        </p:nvSpPr>
        <p:spPr>
          <a:xfrm>
            <a:off x="6047929" y="4463329"/>
            <a:ext cx="95944" cy="95944"/>
          </a:xfrm>
          <a:prstGeom prst="roundRect">
            <a:avLst>
              <a:gd name="adj" fmla="val 397106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23" name="Text 21"/>
          <p:cNvSpPr/>
          <p:nvPr/>
        </p:nvSpPr>
        <p:spPr>
          <a:xfrm>
            <a:off x="3983335" y="4411288"/>
            <a:ext cx="160049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1542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Goethals Bridge</a:t>
            </a:r>
            <a:endParaRPr lang="en-US" sz="2400" dirty="0"/>
          </a:p>
        </p:txBody>
      </p:sp>
      <p:sp>
        <p:nvSpPr>
          <p:cNvPr id="24" name="Text 22"/>
          <p:cNvSpPr/>
          <p:nvPr/>
        </p:nvSpPr>
        <p:spPr>
          <a:xfrm>
            <a:off x="654149" y="4688109"/>
            <a:ext cx="4929683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1583"/>
              </a:lnSpc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Moderate, Steady: ≈ 1.25M/month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076851" y="5163863"/>
            <a:ext cx="255984" cy="19050"/>
          </a:xfrm>
          <a:prstGeom prst="roundRect">
            <a:avLst>
              <a:gd name="adj" fmla="val 282295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26" name="Shape 24"/>
          <p:cNvSpPr/>
          <p:nvPr/>
        </p:nvSpPr>
        <p:spPr>
          <a:xfrm>
            <a:off x="6047929" y="5125416"/>
            <a:ext cx="95944" cy="95944"/>
          </a:xfrm>
          <a:prstGeom prst="roundRect">
            <a:avLst>
              <a:gd name="adj" fmla="val 397106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27" name="Text 25"/>
          <p:cNvSpPr/>
          <p:nvPr/>
        </p:nvSpPr>
        <p:spPr>
          <a:xfrm>
            <a:off x="6607969" y="5073375"/>
            <a:ext cx="160049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42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Outerbridge</a:t>
            </a:r>
            <a:endParaRPr lang="en-US" sz="2400" dirty="0"/>
          </a:p>
        </p:txBody>
      </p:sp>
      <p:sp>
        <p:nvSpPr>
          <p:cNvPr id="28" name="Text 26"/>
          <p:cNvSpPr/>
          <p:nvPr/>
        </p:nvSpPr>
        <p:spPr>
          <a:xfrm>
            <a:off x="6607969" y="5350196"/>
            <a:ext cx="4929783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83"/>
              </a:lnSpc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Low-to-Moderate: ≈ 1.0M/month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858967" y="5825949"/>
            <a:ext cx="255984" cy="19050"/>
          </a:xfrm>
          <a:prstGeom prst="roundRect">
            <a:avLst>
              <a:gd name="adj" fmla="val 282295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30" name="Shape 28"/>
          <p:cNvSpPr/>
          <p:nvPr/>
        </p:nvSpPr>
        <p:spPr>
          <a:xfrm>
            <a:off x="6047929" y="5787503"/>
            <a:ext cx="95944" cy="95944"/>
          </a:xfrm>
          <a:prstGeom prst="roundRect">
            <a:avLst>
              <a:gd name="adj" fmla="val 397106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31" name="Text 29"/>
          <p:cNvSpPr/>
          <p:nvPr/>
        </p:nvSpPr>
        <p:spPr>
          <a:xfrm>
            <a:off x="3983335" y="5735462"/>
            <a:ext cx="160049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1542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Bayonne Bridge</a:t>
            </a:r>
            <a:endParaRPr lang="en-US" sz="2400" dirty="0"/>
          </a:p>
        </p:txBody>
      </p:sp>
      <p:sp>
        <p:nvSpPr>
          <p:cNvPr id="32" name="Text 30"/>
          <p:cNvSpPr/>
          <p:nvPr/>
        </p:nvSpPr>
        <p:spPr>
          <a:xfrm>
            <a:off x="654149" y="6012283"/>
            <a:ext cx="4929683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1583"/>
              </a:lnSpc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Lowest Usage: ≈ 0.35M/month</a:t>
            </a:r>
            <a:endParaRPr lang="en-US" sz="1600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7C1170C9-ADF9-9CD4-115E-3B0B1F11C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472" y="6466530"/>
            <a:ext cx="1457528" cy="37152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3CF80A-E51C-745B-C319-5AFCFD013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107" cy="678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270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149" y="441323"/>
            <a:ext cx="5419031" cy="501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917"/>
              </a:lnSpc>
            </a:pPr>
            <a:r>
              <a:rPr lang="en-US" sz="3125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On-Demand Traffic Forecasts</a:t>
            </a:r>
            <a:endParaRPr lang="en-US" sz="3125" dirty="0"/>
          </a:p>
        </p:txBody>
      </p:sp>
      <p:sp>
        <p:nvSpPr>
          <p:cNvPr id="3" name="Text 1"/>
          <p:cNvSpPr/>
          <p:nvPr/>
        </p:nvSpPr>
        <p:spPr>
          <a:xfrm>
            <a:off x="654149" y="1156755"/>
            <a:ext cx="10883603" cy="363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Dynamic, date-specific traffic forecasts via an intuitive web application. No technical expertise required.</a:t>
            </a: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607" y="1734507"/>
            <a:ext cx="1629089" cy="162908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29099" y="3577476"/>
            <a:ext cx="2006104" cy="250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958"/>
              </a:lnSpc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Intuitive Interface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385057" y="4042080"/>
            <a:ext cx="3494187" cy="5135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000"/>
              </a:lnSpc>
            </a:pPr>
            <a:r>
              <a:rPr lang="en-US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Generate predictions for any future date with ease.</a:t>
            </a:r>
            <a:endParaRPr lang="en-US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1815" y="1734508"/>
            <a:ext cx="1629089" cy="162908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070129" y="3577476"/>
            <a:ext cx="2006104" cy="250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958"/>
              </a:lnSpc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Extended Horizons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4348906" y="4042081"/>
            <a:ext cx="3494187" cy="5135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000"/>
              </a:lnSpc>
            </a:pPr>
            <a:r>
              <a:rPr lang="en-US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Access long-term insights and run operational scenarios.</a:t>
            </a:r>
            <a:endParaRPr lang="en-US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6023" y="1734507"/>
            <a:ext cx="1629089" cy="162908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817515" y="3577476"/>
            <a:ext cx="2006104" cy="250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958"/>
              </a:lnSpc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Automated Insights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8073473" y="4042079"/>
            <a:ext cx="3494187" cy="5135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000"/>
              </a:lnSpc>
            </a:pPr>
            <a:r>
              <a:rPr lang="en-US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Receive insights without technical expertise or code.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17EE354-4994-4BFE-2915-5DE8725900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34472" y="6466530"/>
            <a:ext cx="1457528" cy="371527"/>
          </a:xfrm>
          <a:prstGeom prst="rect">
            <a:avLst/>
          </a:prstGeom>
        </p:spPr>
      </p:pic>
      <p:sp>
        <p:nvSpPr>
          <p:cNvPr id="14" name="TextBox 13">
            <a:hlinkClick r:id="rId7"/>
            <a:extLst>
              <a:ext uri="{FF2B5EF4-FFF2-40B4-BE49-F238E27FC236}">
                <a16:creationId xmlns:a16="http://schemas.microsoft.com/office/drawing/2014/main" id="{BF1FD41F-B5E9-1E40-46D0-9C3638AD2608}"/>
              </a:ext>
            </a:extLst>
          </p:cNvPr>
          <p:cNvSpPr txBox="1"/>
          <p:nvPr/>
        </p:nvSpPr>
        <p:spPr>
          <a:xfrm>
            <a:off x="1956608" y="5265296"/>
            <a:ext cx="8039502" cy="70788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CLICK HERE TO ACCESS THE APP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7BE2AC65-707B-445B-3315-44F0F07C0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651"/>
            <a:ext cx="12193158" cy="685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6758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149" y="469306"/>
            <a:ext cx="9388773" cy="530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167"/>
              </a:lnSpc>
            </a:pPr>
            <a:r>
              <a:rPr lang="en-US" sz="3333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Final Recommendations: Strategic Path Forward</a:t>
            </a:r>
            <a:endParaRPr lang="en-US" sz="3333" dirty="0"/>
          </a:p>
        </p:txBody>
      </p:sp>
      <p:sp>
        <p:nvSpPr>
          <p:cNvPr id="3" name="Text 1"/>
          <p:cNvSpPr/>
          <p:nvPr/>
        </p:nvSpPr>
        <p:spPr>
          <a:xfrm>
            <a:off x="654149" y="1338957"/>
            <a:ext cx="1088360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analysis provides key recommendations for optimizing operations, enhancing planning, and embracing data-driven strategies.</a:t>
            </a:r>
            <a:endParaRPr lang="en-US" sz="1333" dirty="0"/>
          </a:p>
        </p:txBody>
      </p:sp>
      <p:sp>
        <p:nvSpPr>
          <p:cNvPr id="4" name="Shape 2"/>
          <p:cNvSpPr/>
          <p:nvPr/>
        </p:nvSpPr>
        <p:spPr>
          <a:xfrm>
            <a:off x="654149" y="1801317"/>
            <a:ext cx="3514725" cy="2477095"/>
          </a:xfrm>
          <a:prstGeom prst="roundRect">
            <a:avLst>
              <a:gd name="adj" fmla="val 287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5" name="Shape 3"/>
          <p:cNvSpPr/>
          <p:nvPr/>
        </p:nvSpPr>
        <p:spPr>
          <a:xfrm>
            <a:off x="830164" y="1977331"/>
            <a:ext cx="508993" cy="508993"/>
          </a:xfrm>
          <a:prstGeom prst="roundRect">
            <a:avLst>
              <a:gd name="adj" fmla="val 14969254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0161" y="2117328"/>
            <a:ext cx="228997" cy="22899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30163" y="2655987"/>
            <a:ext cx="3162697" cy="530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Reinforce High-Demand Corridors</a:t>
            </a:r>
            <a:endParaRPr lang="en-US" sz="1667" dirty="0"/>
          </a:p>
        </p:txBody>
      </p:sp>
      <p:sp>
        <p:nvSpPr>
          <p:cNvPr id="8" name="Text 5"/>
          <p:cNvSpPr/>
          <p:nvPr/>
        </p:nvSpPr>
        <p:spPr>
          <a:xfrm>
            <a:off x="830163" y="3288010"/>
            <a:ext cx="3162697" cy="81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Increase staffing and maintenance. Implement real-time congestion management.</a:t>
            </a:r>
            <a:endParaRPr lang="en-US" sz="1333" dirty="0"/>
          </a:p>
        </p:txBody>
      </p:sp>
      <p:sp>
        <p:nvSpPr>
          <p:cNvPr id="9" name="Shape 6"/>
          <p:cNvSpPr/>
          <p:nvPr/>
        </p:nvSpPr>
        <p:spPr>
          <a:xfrm>
            <a:off x="4338538" y="1801317"/>
            <a:ext cx="3514725" cy="2477095"/>
          </a:xfrm>
          <a:prstGeom prst="roundRect">
            <a:avLst>
              <a:gd name="adj" fmla="val 287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10" name="Shape 7"/>
          <p:cNvSpPr/>
          <p:nvPr/>
        </p:nvSpPr>
        <p:spPr>
          <a:xfrm>
            <a:off x="4514553" y="1977331"/>
            <a:ext cx="508993" cy="508993"/>
          </a:xfrm>
          <a:prstGeom prst="roundRect">
            <a:avLst>
              <a:gd name="adj" fmla="val 14969254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54550" y="2117328"/>
            <a:ext cx="228997" cy="22899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4514552" y="2655987"/>
            <a:ext cx="3162697" cy="530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Utilize Forecasting Models Proactively</a:t>
            </a:r>
            <a:endParaRPr lang="en-US" sz="1667" dirty="0"/>
          </a:p>
        </p:txBody>
      </p:sp>
      <p:sp>
        <p:nvSpPr>
          <p:cNvPr id="13" name="Text 9"/>
          <p:cNvSpPr/>
          <p:nvPr/>
        </p:nvSpPr>
        <p:spPr>
          <a:xfrm>
            <a:off x="4514552" y="3288010"/>
            <a:ext cx="3162697" cy="81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Integrate the web app for staffing, incident response, and maintenance planning.</a:t>
            </a:r>
            <a:endParaRPr lang="en-US" sz="1333" dirty="0"/>
          </a:p>
        </p:txBody>
      </p:sp>
      <p:sp>
        <p:nvSpPr>
          <p:cNvPr id="14" name="Shape 10"/>
          <p:cNvSpPr/>
          <p:nvPr/>
        </p:nvSpPr>
        <p:spPr>
          <a:xfrm>
            <a:off x="8022928" y="1801317"/>
            <a:ext cx="3514824" cy="2477095"/>
          </a:xfrm>
          <a:prstGeom prst="roundRect">
            <a:avLst>
              <a:gd name="adj" fmla="val 287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15" name="Shape 11"/>
          <p:cNvSpPr/>
          <p:nvPr/>
        </p:nvSpPr>
        <p:spPr>
          <a:xfrm>
            <a:off x="8198942" y="1977331"/>
            <a:ext cx="508993" cy="508993"/>
          </a:xfrm>
          <a:prstGeom prst="roundRect">
            <a:avLst>
              <a:gd name="adj" fmla="val 14969254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38939" y="2117328"/>
            <a:ext cx="228997" cy="22899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8198942" y="2655987"/>
            <a:ext cx="3162796" cy="530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Enhance Toll Violation Enforcement</a:t>
            </a:r>
            <a:endParaRPr lang="en-US" sz="1667" dirty="0"/>
          </a:p>
        </p:txBody>
      </p:sp>
      <p:sp>
        <p:nvSpPr>
          <p:cNvPr id="18" name="Text 13"/>
          <p:cNvSpPr/>
          <p:nvPr/>
        </p:nvSpPr>
        <p:spPr>
          <a:xfrm>
            <a:off x="8198942" y="3288010"/>
            <a:ext cx="3162796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violation spikes for enforcement. Prevent bottlenecks and ensure revenue.</a:t>
            </a:r>
            <a:endParaRPr lang="en-US" sz="1333" dirty="0"/>
          </a:p>
        </p:txBody>
      </p:sp>
      <p:sp>
        <p:nvSpPr>
          <p:cNvPr id="19" name="Shape 14"/>
          <p:cNvSpPr/>
          <p:nvPr/>
        </p:nvSpPr>
        <p:spPr>
          <a:xfrm>
            <a:off x="654150" y="4448076"/>
            <a:ext cx="5356919" cy="1940520"/>
          </a:xfrm>
          <a:prstGeom prst="roundRect">
            <a:avLst>
              <a:gd name="adj" fmla="val 367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20" name="Shape 15"/>
          <p:cNvSpPr/>
          <p:nvPr/>
        </p:nvSpPr>
        <p:spPr>
          <a:xfrm>
            <a:off x="830164" y="4624090"/>
            <a:ext cx="508993" cy="508993"/>
          </a:xfrm>
          <a:prstGeom prst="roundRect">
            <a:avLst>
              <a:gd name="adj" fmla="val 14969254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70161" y="4764087"/>
            <a:ext cx="228997" cy="228997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830163" y="5302746"/>
            <a:ext cx="2292945" cy="265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Expand Data Collection</a:t>
            </a:r>
            <a:endParaRPr lang="en-US" sz="1667" dirty="0"/>
          </a:p>
        </p:txBody>
      </p:sp>
      <p:sp>
        <p:nvSpPr>
          <p:cNvPr id="23" name="Text 17"/>
          <p:cNvSpPr/>
          <p:nvPr/>
        </p:nvSpPr>
        <p:spPr>
          <a:xfrm>
            <a:off x="830163" y="5669657"/>
            <a:ext cx="5004892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Gather historical toll data, origin-destination, and granular logs for better forecasts.</a:t>
            </a:r>
            <a:endParaRPr lang="en-US" sz="1333" dirty="0"/>
          </a:p>
        </p:txBody>
      </p:sp>
      <p:sp>
        <p:nvSpPr>
          <p:cNvPr id="24" name="Shape 18"/>
          <p:cNvSpPr/>
          <p:nvPr/>
        </p:nvSpPr>
        <p:spPr>
          <a:xfrm>
            <a:off x="6180733" y="4448076"/>
            <a:ext cx="5357019" cy="1940520"/>
          </a:xfrm>
          <a:prstGeom prst="roundRect">
            <a:avLst>
              <a:gd name="adj" fmla="val 367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25" name="Shape 19"/>
          <p:cNvSpPr/>
          <p:nvPr/>
        </p:nvSpPr>
        <p:spPr>
          <a:xfrm>
            <a:off x="6356747" y="4624090"/>
            <a:ext cx="508993" cy="508993"/>
          </a:xfrm>
          <a:prstGeom prst="roundRect">
            <a:avLst>
              <a:gd name="adj" fmla="val 14969254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496744" y="4764087"/>
            <a:ext cx="228997" cy="228997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6356747" y="5302746"/>
            <a:ext cx="3047107" cy="265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Account for Exogenous Factors</a:t>
            </a:r>
            <a:endParaRPr lang="en-US" sz="1667" dirty="0"/>
          </a:p>
        </p:txBody>
      </p:sp>
      <p:sp>
        <p:nvSpPr>
          <p:cNvPr id="28" name="Text 21"/>
          <p:cNvSpPr/>
          <p:nvPr/>
        </p:nvSpPr>
        <p:spPr>
          <a:xfrm>
            <a:off x="6356747" y="5669657"/>
            <a:ext cx="5004991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Incorporate external events and policy shifts into future analyses for precision.</a:t>
            </a:r>
            <a:endParaRPr lang="en-US" sz="1333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C5590D7-8D1F-0B54-DD70-FFAAB40E0FA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734472" y="6466530"/>
            <a:ext cx="1457528" cy="3715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150" y="708224"/>
            <a:ext cx="10166449" cy="623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75"/>
              </a:lnSpc>
            </a:pPr>
            <a:r>
              <a:rPr lang="en-US" sz="391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Question 1: Top Five Factors Affecting Usage</a:t>
            </a:r>
            <a:endParaRPr lang="en-US" sz="3917" dirty="0"/>
          </a:p>
        </p:txBody>
      </p:sp>
      <p:sp>
        <p:nvSpPr>
          <p:cNvPr id="3" name="Text 1"/>
          <p:cNvSpPr/>
          <p:nvPr/>
        </p:nvSpPr>
        <p:spPr>
          <a:xfrm>
            <a:off x="654149" y="1730375"/>
            <a:ext cx="10883603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analysis identified the most significant drivers of traffic levels across Port Authority facilities, crucial for operational planning.</a:t>
            </a:r>
            <a:endParaRPr lang="en-US" sz="1542" dirty="0"/>
          </a:p>
        </p:txBody>
      </p:sp>
      <p:sp>
        <p:nvSpPr>
          <p:cNvPr id="4" name="Shape 2"/>
          <p:cNvSpPr/>
          <p:nvPr/>
        </p:nvSpPr>
        <p:spPr>
          <a:xfrm>
            <a:off x="654150" y="2592884"/>
            <a:ext cx="3494881" cy="1838226"/>
          </a:xfrm>
          <a:prstGeom prst="roundRect">
            <a:avLst>
              <a:gd name="adj" fmla="val 663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5" name="Shape 3"/>
          <p:cNvSpPr/>
          <p:nvPr/>
        </p:nvSpPr>
        <p:spPr>
          <a:xfrm>
            <a:off x="628749" y="2592884"/>
            <a:ext cx="101600" cy="1838226"/>
          </a:xfrm>
          <a:prstGeom prst="roundRect">
            <a:avLst>
              <a:gd name="adj" fmla="val 82454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6" name="Text 4"/>
          <p:cNvSpPr/>
          <p:nvPr/>
        </p:nvSpPr>
        <p:spPr>
          <a:xfrm>
            <a:off x="955180" y="2817714"/>
            <a:ext cx="2493169" cy="311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95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1. Facility</a:t>
            </a:r>
            <a:endParaRPr lang="en-US" sz="1958" dirty="0"/>
          </a:p>
        </p:txBody>
      </p:sp>
      <p:sp>
        <p:nvSpPr>
          <p:cNvPr id="7" name="Text 5"/>
          <p:cNvSpPr/>
          <p:nvPr/>
        </p:nvSpPr>
        <p:spPr>
          <a:xfrm>
            <a:off x="955179" y="3249018"/>
            <a:ext cx="2969022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Characteristics, location, and capacity of each bridge or tunnel.</a:t>
            </a:r>
            <a:endParaRPr lang="en-US" sz="1542" dirty="0"/>
          </a:p>
        </p:txBody>
      </p:sp>
      <p:sp>
        <p:nvSpPr>
          <p:cNvPr id="8" name="Shape 6"/>
          <p:cNvSpPr/>
          <p:nvPr/>
        </p:nvSpPr>
        <p:spPr>
          <a:xfrm>
            <a:off x="4348460" y="2592884"/>
            <a:ext cx="3494881" cy="1838226"/>
          </a:xfrm>
          <a:prstGeom prst="roundRect">
            <a:avLst>
              <a:gd name="adj" fmla="val 663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9" name="Shape 7"/>
          <p:cNvSpPr/>
          <p:nvPr/>
        </p:nvSpPr>
        <p:spPr>
          <a:xfrm>
            <a:off x="4323060" y="2592884"/>
            <a:ext cx="101600" cy="1838226"/>
          </a:xfrm>
          <a:prstGeom prst="roundRect">
            <a:avLst>
              <a:gd name="adj" fmla="val 82454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0" name="Text 8"/>
          <p:cNvSpPr/>
          <p:nvPr/>
        </p:nvSpPr>
        <p:spPr>
          <a:xfrm>
            <a:off x="4649491" y="2817714"/>
            <a:ext cx="2493169" cy="311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95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2. Week of the Year</a:t>
            </a:r>
            <a:endParaRPr lang="en-US" sz="1958" dirty="0"/>
          </a:p>
        </p:txBody>
      </p:sp>
      <p:sp>
        <p:nvSpPr>
          <p:cNvPr id="11" name="Text 9"/>
          <p:cNvSpPr/>
          <p:nvPr/>
        </p:nvSpPr>
        <p:spPr>
          <a:xfrm>
            <a:off x="4649490" y="3249018"/>
            <a:ext cx="296902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Broader seasonal cycles, including tourism and weather changes.</a:t>
            </a:r>
            <a:endParaRPr lang="en-US" sz="1542" dirty="0"/>
          </a:p>
        </p:txBody>
      </p:sp>
      <p:sp>
        <p:nvSpPr>
          <p:cNvPr id="12" name="Shape 10"/>
          <p:cNvSpPr/>
          <p:nvPr/>
        </p:nvSpPr>
        <p:spPr>
          <a:xfrm>
            <a:off x="8042771" y="2592884"/>
            <a:ext cx="3494881" cy="1838226"/>
          </a:xfrm>
          <a:prstGeom prst="roundRect">
            <a:avLst>
              <a:gd name="adj" fmla="val 663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13" name="Shape 11"/>
          <p:cNvSpPr/>
          <p:nvPr/>
        </p:nvSpPr>
        <p:spPr>
          <a:xfrm>
            <a:off x="8017371" y="2592884"/>
            <a:ext cx="101600" cy="1838226"/>
          </a:xfrm>
          <a:prstGeom prst="roundRect">
            <a:avLst>
              <a:gd name="adj" fmla="val 82454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4" name="Text 12"/>
          <p:cNvSpPr/>
          <p:nvPr/>
        </p:nvSpPr>
        <p:spPr>
          <a:xfrm>
            <a:off x="8343801" y="2817714"/>
            <a:ext cx="2493169" cy="311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95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3. Holiday Status</a:t>
            </a:r>
            <a:endParaRPr lang="en-US" sz="1958" dirty="0"/>
          </a:p>
        </p:txBody>
      </p:sp>
      <p:sp>
        <p:nvSpPr>
          <p:cNvPr id="15" name="Text 13"/>
          <p:cNvSpPr/>
          <p:nvPr/>
        </p:nvSpPr>
        <p:spPr>
          <a:xfrm>
            <a:off x="8343801" y="3249018"/>
            <a:ext cx="296902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Alters commuting: reduced work travel, increased leisure movements.</a:t>
            </a:r>
            <a:endParaRPr lang="en-US" sz="1542" dirty="0"/>
          </a:p>
        </p:txBody>
      </p:sp>
      <p:sp>
        <p:nvSpPr>
          <p:cNvPr id="16" name="Shape 14"/>
          <p:cNvSpPr/>
          <p:nvPr/>
        </p:nvSpPr>
        <p:spPr>
          <a:xfrm>
            <a:off x="654150" y="4630539"/>
            <a:ext cx="3494881" cy="1519138"/>
          </a:xfrm>
          <a:prstGeom prst="roundRect">
            <a:avLst>
              <a:gd name="adj" fmla="val 8026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17" name="Shape 15"/>
          <p:cNvSpPr/>
          <p:nvPr/>
        </p:nvSpPr>
        <p:spPr>
          <a:xfrm>
            <a:off x="628749" y="4630539"/>
            <a:ext cx="101600" cy="1519138"/>
          </a:xfrm>
          <a:prstGeom prst="roundRect">
            <a:avLst>
              <a:gd name="adj" fmla="val 82454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8" name="Text 16"/>
          <p:cNvSpPr/>
          <p:nvPr/>
        </p:nvSpPr>
        <p:spPr>
          <a:xfrm>
            <a:off x="955180" y="4855370"/>
            <a:ext cx="2493169" cy="311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95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4. Month</a:t>
            </a:r>
            <a:endParaRPr lang="en-US" sz="1958" dirty="0"/>
          </a:p>
        </p:txBody>
      </p:sp>
      <p:sp>
        <p:nvSpPr>
          <p:cNvPr id="19" name="Text 17"/>
          <p:cNvSpPr/>
          <p:nvPr/>
        </p:nvSpPr>
        <p:spPr>
          <a:xfrm>
            <a:off x="955179" y="5286673"/>
            <a:ext cx="2969022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additional monthly seasonality context.</a:t>
            </a:r>
            <a:endParaRPr lang="en-US" sz="1542" dirty="0"/>
          </a:p>
        </p:txBody>
      </p:sp>
      <p:sp>
        <p:nvSpPr>
          <p:cNvPr id="20" name="Shape 18"/>
          <p:cNvSpPr/>
          <p:nvPr/>
        </p:nvSpPr>
        <p:spPr>
          <a:xfrm>
            <a:off x="4348460" y="4630539"/>
            <a:ext cx="3494881" cy="1519138"/>
          </a:xfrm>
          <a:prstGeom prst="roundRect">
            <a:avLst>
              <a:gd name="adj" fmla="val 8026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21" name="Shape 19"/>
          <p:cNvSpPr/>
          <p:nvPr/>
        </p:nvSpPr>
        <p:spPr>
          <a:xfrm>
            <a:off x="4323060" y="4630539"/>
            <a:ext cx="101600" cy="1519138"/>
          </a:xfrm>
          <a:prstGeom prst="roundRect">
            <a:avLst>
              <a:gd name="adj" fmla="val 82454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22" name="Text 20"/>
          <p:cNvSpPr/>
          <p:nvPr/>
        </p:nvSpPr>
        <p:spPr>
          <a:xfrm>
            <a:off x="4649491" y="4855370"/>
            <a:ext cx="2493169" cy="311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95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5. Day</a:t>
            </a:r>
            <a:endParaRPr lang="en-US" sz="1958" dirty="0"/>
          </a:p>
        </p:txBody>
      </p:sp>
      <p:sp>
        <p:nvSpPr>
          <p:cNvPr id="23" name="Text 21"/>
          <p:cNvSpPr/>
          <p:nvPr/>
        </p:nvSpPr>
        <p:spPr>
          <a:xfrm>
            <a:off x="4649490" y="5286673"/>
            <a:ext cx="2969022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Captures daily traffic fluctuations and calendar effects.</a:t>
            </a:r>
            <a:endParaRPr lang="en-US" sz="1542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E4EF430-554F-32BA-7AD6-178518CC2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472" y="6466530"/>
            <a:ext cx="1457528" cy="3715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484D98-E0E6-19C2-21F6-DBA18F12C7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72"/>
          <a:stretch>
            <a:fillRect/>
          </a:stretch>
        </p:blipFill>
        <p:spPr>
          <a:xfrm>
            <a:off x="263452" y="236215"/>
            <a:ext cx="11665095" cy="638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064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F895A5-5B4F-262C-64C3-D8296E8FE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46" y="176554"/>
            <a:ext cx="11797508" cy="650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904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149" y="809824"/>
            <a:ext cx="5320010" cy="642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41"/>
              </a:lnSpc>
            </a:pPr>
            <a:r>
              <a:rPr lang="en-US" sz="4042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Toll Violations Analysis</a:t>
            </a:r>
            <a:endParaRPr lang="en-US" sz="4042" dirty="0"/>
          </a:p>
        </p:txBody>
      </p:sp>
      <p:sp>
        <p:nvSpPr>
          <p:cNvPr id="3" name="Text 1"/>
          <p:cNvSpPr/>
          <p:nvPr/>
        </p:nvSpPr>
        <p:spPr>
          <a:xfrm>
            <a:off x="654149" y="1864221"/>
            <a:ext cx="10883603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83"/>
              </a:lnSpc>
            </a:pPr>
            <a:r>
              <a:rPr lang="en-US" sz="158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patterns from 2013-2024 toll violation data.</a:t>
            </a:r>
            <a:endParaRPr lang="en-US" sz="1583" dirty="0"/>
          </a:p>
        </p:txBody>
      </p:sp>
      <p:sp>
        <p:nvSpPr>
          <p:cNvPr id="4" name="Text 2"/>
          <p:cNvSpPr/>
          <p:nvPr/>
        </p:nvSpPr>
        <p:spPr>
          <a:xfrm>
            <a:off x="654150" y="2630488"/>
            <a:ext cx="3202384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Total Violations (2013-2024)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54149" y="3157637"/>
            <a:ext cx="5190828" cy="1285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0125"/>
              </a:lnSpc>
            </a:pPr>
            <a:r>
              <a:rPr lang="en-US" sz="8083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81.1 Million</a:t>
            </a:r>
            <a:endParaRPr lang="en-US" sz="8083" dirty="0"/>
          </a:p>
        </p:txBody>
      </p:sp>
      <p:sp>
        <p:nvSpPr>
          <p:cNvPr id="6" name="Text 4"/>
          <p:cNvSpPr/>
          <p:nvPr/>
        </p:nvSpPr>
        <p:spPr>
          <a:xfrm>
            <a:off x="654149" y="4649193"/>
            <a:ext cx="5190828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83"/>
              </a:lnSpc>
            </a:pPr>
            <a:r>
              <a:rPr lang="en-US" sz="158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Significant financial &amp; operational challenge.</a:t>
            </a:r>
            <a:endParaRPr lang="en-US" sz="1583" dirty="0"/>
          </a:p>
        </p:txBody>
      </p:sp>
      <p:sp>
        <p:nvSpPr>
          <p:cNvPr id="7" name="Text 5"/>
          <p:cNvSpPr/>
          <p:nvPr/>
        </p:nvSpPr>
        <p:spPr>
          <a:xfrm>
            <a:off x="6353175" y="2630488"/>
            <a:ext cx="2571750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Trends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6353175" y="3157637"/>
            <a:ext cx="5190828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583"/>
              </a:lnSpc>
              <a:buSzPct val="100000"/>
              <a:buChar char="•"/>
            </a:pPr>
            <a:r>
              <a:rPr lang="en-US" sz="1583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Surge (2019-2020):</a:t>
            </a:r>
            <a:r>
              <a:rPr lang="en-US" sz="158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Sharp increase, peaking mid-2020.</a:t>
            </a:r>
            <a:endParaRPr lang="en-US" sz="1583" dirty="0"/>
          </a:p>
        </p:txBody>
      </p:sp>
      <p:sp>
        <p:nvSpPr>
          <p:cNvPr id="9" name="Text 7"/>
          <p:cNvSpPr/>
          <p:nvPr/>
        </p:nvSpPr>
        <p:spPr>
          <a:xfrm>
            <a:off x="6353175" y="3624836"/>
            <a:ext cx="5190828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83"/>
              </a:lnSpc>
              <a:buSzPct val="100000"/>
              <a:buChar char="•"/>
            </a:pPr>
            <a:r>
              <a:rPr lang="en-US" sz="1583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Post-2020:</a:t>
            </a:r>
            <a:r>
              <a:rPr lang="en-US" sz="158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Levels remain high vs. pre-2019.</a:t>
            </a:r>
            <a:endParaRPr lang="en-US" sz="1583" dirty="0"/>
          </a:p>
        </p:txBody>
      </p:sp>
      <p:sp>
        <p:nvSpPr>
          <p:cNvPr id="10" name="Text 8"/>
          <p:cNvSpPr/>
          <p:nvPr/>
        </p:nvSpPr>
        <p:spPr>
          <a:xfrm>
            <a:off x="6346924" y="4092035"/>
            <a:ext cx="5190828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83"/>
              </a:lnSpc>
              <a:buSzPct val="100000"/>
              <a:buChar char="•"/>
            </a:pPr>
            <a:r>
              <a:rPr lang="en-US" sz="1583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Daily Peaks:</a:t>
            </a:r>
            <a:r>
              <a:rPr lang="en-US" sz="158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6 AM - 6 PM (peak traffic).</a:t>
            </a:r>
            <a:endParaRPr lang="en-US" sz="1583" dirty="0"/>
          </a:p>
        </p:txBody>
      </p:sp>
      <p:sp>
        <p:nvSpPr>
          <p:cNvPr id="11" name="Text 9"/>
          <p:cNvSpPr/>
          <p:nvPr/>
        </p:nvSpPr>
        <p:spPr>
          <a:xfrm>
            <a:off x="6346924" y="4559234"/>
            <a:ext cx="5190828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83"/>
              </a:lnSpc>
              <a:buSzPct val="100000"/>
              <a:buChar char="•"/>
            </a:pPr>
            <a:r>
              <a:rPr lang="en-US" sz="1583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Top Facilities:</a:t>
            </a:r>
            <a:r>
              <a:rPr lang="en-US" sz="158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Holland Tunnel, GWB (PIP &amp; Upper).</a:t>
            </a:r>
            <a:endParaRPr lang="en-US" sz="1583" dirty="0"/>
          </a:p>
        </p:txBody>
      </p:sp>
      <p:sp>
        <p:nvSpPr>
          <p:cNvPr id="12" name="Text 10"/>
          <p:cNvSpPr/>
          <p:nvPr/>
        </p:nvSpPr>
        <p:spPr>
          <a:xfrm>
            <a:off x="6353175" y="5204620"/>
            <a:ext cx="5190828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83"/>
              </a:lnSpc>
            </a:pPr>
            <a:r>
              <a:rPr lang="en-US" sz="1583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Recommendation:</a:t>
            </a:r>
            <a:r>
              <a:rPr lang="en-US" sz="158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Focus enforcement on high-violation facilities and peak hours.</a:t>
            </a:r>
            <a:endParaRPr lang="en-US" sz="1583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E005AB-8D19-BE06-6DD9-D0EF64ED1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472" y="6466530"/>
            <a:ext cx="1457528" cy="3715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7BCC4F-0738-223B-EF7C-CCF684516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1038DE-EC5C-6D04-7137-328182A9E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775"/>
            <a:ext cx="12192000" cy="687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227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149" y="456244"/>
            <a:ext cx="7118152" cy="388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42"/>
              </a:lnSpc>
            </a:pPr>
            <a:r>
              <a:rPr lang="en-US" sz="36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Question 3: Busiest Times &amp; Impact of Key Factors</a:t>
            </a:r>
            <a:endParaRPr lang="en-US" sz="3600" dirty="0"/>
          </a:p>
        </p:txBody>
      </p:sp>
      <p:sp>
        <p:nvSpPr>
          <p:cNvPr id="4" name="Shape 2"/>
          <p:cNvSpPr/>
          <p:nvPr/>
        </p:nvSpPr>
        <p:spPr>
          <a:xfrm>
            <a:off x="654150" y="1318220"/>
            <a:ext cx="1088331" cy="989807"/>
          </a:xfrm>
          <a:prstGeom prst="roundRect">
            <a:avLst>
              <a:gd name="adj" fmla="val 527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5" name="Text 3"/>
          <p:cNvSpPr/>
          <p:nvPr/>
        </p:nvSpPr>
        <p:spPr>
          <a:xfrm>
            <a:off x="1110854" y="1703785"/>
            <a:ext cx="174823" cy="218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167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1375" dirty="0"/>
          </a:p>
        </p:txBody>
      </p:sp>
      <p:sp>
        <p:nvSpPr>
          <p:cNvPr id="6" name="Text 4"/>
          <p:cNvSpPr/>
          <p:nvPr/>
        </p:nvSpPr>
        <p:spPr>
          <a:xfrm>
            <a:off x="1804591" y="1811737"/>
            <a:ext cx="9670951" cy="421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Peak Hours: 6am – 6pm with e</a:t>
            </a:r>
            <a:r>
              <a:rPr lang="en-US" sz="2400" dirty="0">
                <a:solidFill>
                  <a:srgbClr val="3C3939"/>
                </a:solidFill>
                <a:latin typeface="Raleway" pitchFamily="34" charset="0"/>
              </a:rPr>
              <a:t>vening Peak: 4-6 PM</a:t>
            </a:r>
          </a:p>
          <a:p>
            <a:pPr>
              <a:lnSpc>
                <a:spcPts val="1500"/>
              </a:lnSpc>
            </a:pPr>
            <a:endParaRPr lang="en-US" sz="3600" dirty="0"/>
          </a:p>
        </p:txBody>
      </p:sp>
      <p:sp>
        <p:nvSpPr>
          <p:cNvPr id="8" name="Text 6"/>
          <p:cNvSpPr/>
          <p:nvPr/>
        </p:nvSpPr>
        <p:spPr>
          <a:xfrm>
            <a:off x="1866801" y="1984871"/>
            <a:ext cx="2443957" cy="198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1542"/>
              </a:lnSpc>
              <a:buSzPct val="100000"/>
              <a:buChar char="•"/>
            </a:pPr>
            <a:endParaRPr lang="en-US" sz="2000" dirty="0"/>
          </a:p>
        </p:txBody>
      </p:sp>
      <p:sp>
        <p:nvSpPr>
          <p:cNvPr id="9" name="Shape 7"/>
          <p:cNvSpPr/>
          <p:nvPr/>
        </p:nvSpPr>
        <p:spPr>
          <a:xfrm>
            <a:off x="1804591" y="2304852"/>
            <a:ext cx="9671050" cy="6350"/>
          </a:xfrm>
          <a:prstGeom prst="roundRect">
            <a:avLst>
              <a:gd name="adj" fmla="val 822516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0" name="Shape 8"/>
          <p:cNvSpPr/>
          <p:nvPr/>
        </p:nvSpPr>
        <p:spPr>
          <a:xfrm>
            <a:off x="654150" y="2370137"/>
            <a:ext cx="2176661" cy="989807"/>
          </a:xfrm>
          <a:prstGeom prst="roundRect">
            <a:avLst>
              <a:gd name="adj" fmla="val 527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11" name="Text 9"/>
          <p:cNvSpPr/>
          <p:nvPr/>
        </p:nvSpPr>
        <p:spPr>
          <a:xfrm>
            <a:off x="1655069" y="2755702"/>
            <a:ext cx="174823" cy="218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167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1375" dirty="0"/>
          </a:p>
        </p:txBody>
      </p:sp>
      <p:sp>
        <p:nvSpPr>
          <p:cNvPr id="12" name="Text 10"/>
          <p:cNvSpPr/>
          <p:nvPr/>
        </p:nvSpPr>
        <p:spPr>
          <a:xfrm>
            <a:off x="2918222" y="2862264"/>
            <a:ext cx="8557418" cy="528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Busiest Day: </a:t>
            </a:r>
            <a:r>
              <a:rPr lang="en-US" sz="2400" dirty="0">
                <a:solidFill>
                  <a:srgbClr val="3C3939"/>
                </a:solidFill>
                <a:latin typeface="Raleway" pitchFamily="34" charset="0"/>
              </a:rPr>
              <a:t>Friday (~0.31M vehicles)</a:t>
            </a:r>
          </a:p>
          <a:p>
            <a:pPr>
              <a:lnSpc>
                <a:spcPts val="1500"/>
              </a:lnSpc>
            </a:pPr>
            <a:endParaRPr lang="en-US" sz="3600" dirty="0"/>
          </a:p>
        </p:txBody>
      </p:sp>
      <p:sp>
        <p:nvSpPr>
          <p:cNvPr id="14" name="Text 12"/>
          <p:cNvSpPr/>
          <p:nvPr/>
        </p:nvSpPr>
        <p:spPr>
          <a:xfrm>
            <a:off x="2955132" y="3036789"/>
            <a:ext cx="1563688" cy="198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42"/>
              </a:lnSpc>
            </a:pPr>
            <a:endParaRPr lang="en-US" sz="2000" dirty="0"/>
          </a:p>
        </p:txBody>
      </p:sp>
      <p:sp>
        <p:nvSpPr>
          <p:cNvPr id="15" name="Shape 13"/>
          <p:cNvSpPr/>
          <p:nvPr/>
        </p:nvSpPr>
        <p:spPr>
          <a:xfrm>
            <a:off x="2892921" y="3356769"/>
            <a:ext cx="8582719" cy="6350"/>
          </a:xfrm>
          <a:prstGeom prst="roundRect">
            <a:avLst>
              <a:gd name="adj" fmla="val 822516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6" name="Shape 14"/>
          <p:cNvSpPr/>
          <p:nvPr/>
        </p:nvSpPr>
        <p:spPr>
          <a:xfrm>
            <a:off x="654149" y="3422055"/>
            <a:ext cx="3264992" cy="989807"/>
          </a:xfrm>
          <a:prstGeom prst="roundRect">
            <a:avLst>
              <a:gd name="adj" fmla="val 527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17" name="Text 15"/>
          <p:cNvSpPr/>
          <p:nvPr/>
        </p:nvSpPr>
        <p:spPr>
          <a:xfrm>
            <a:off x="2199184" y="3807620"/>
            <a:ext cx="174823" cy="218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167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1375" dirty="0"/>
          </a:p>
        </p:txBody>
      </p:sp>
      <p:sp>
        <p:nvSpPr>
          <p:cNvPr id="18" name="Text 16"/>
          <p:cNvSpPr/>
          <p:nvPr/>
        </p:nvSpPr>
        <p:spPr>
          <a:xfrm>
            <a:off x="3981252" y="3916909"/>
            <a:ext cx="7952158" cy="165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Peak Months: </a:t>
            </a:r>
            <a:r>
              <a:rPr lang="en-US" sz="2400" dirty="0">
                <a:solidFill>
                  <a:srgbClr val="3C3939"/>
                </a:solidFill>
                <a:latin typeface="Raleway" pitchFamily="34" charset="0"/>
              </a:rPr>
              <a:t>July, Aug, Oct: &gt;10M vehicles</a:t>
            </a:r>
            <a:endParaRPr lang="en-US" sz="2800" dirty="0"/>
          </a:p>
        </p:txBody>
      </p:sp>
      <p:sp>
        <p:nvSpPr>
          <p:cNvPr id="21" name="Shape 19"/>
          <p:cNvSpPr/>
          <p:nvPr/>
        </p:nvSpPr>
        <p:spPr>
          <a:xfrm>
            <a:off x="3981252" y="4408686"/>
            <a:ext cx="7494389" cy="6350"/>
          </a:xfrm>
          <a:prstGeom prst="roundRect">
            <a:avLst>
              <a:gd name="adj" fmla="val 822516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22" name="Shape 20"/>
          <p:cNvSpPr/>
          <p:nvPr/>
        </p:nvSpPr>
        <p:spPr>
          <a:xfrm>
            <a:off x="654150" y="4473972"/>
            <a:ext cx="4353421" cy="989807"/>
          </a:xfrm>
          <a:prstGeom prst="roundRect">
            <a:avLst>
              <a:gd name="adj" fmla="val 527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23" name="Text 21"/>
          <p:cNvSpPr/>
          <p:nvPr/>
        </p:nvSpPr>
        <p:spPr>
          <a:xfrm>
            <a:off x="2743399" y="4859536"/>
            <a:ext cx="174823" cy="218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167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1375" dirty="0"/>
          </a:p>
        </p:txBody>
      </p:sp>
      <p:sp>
        <p:nvSpPr>
          <p:cNvPr id="24" name="Text 22"/>
          <p:cNvSpPr/>
          <p:nvPr/>
        </p:nvSpPr>
        <p:spPr>
          <a:xfrm>
            <a:off x="5069682" y="4968825"/>
            <a:ext cx="6405959" cy="281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Toll Violations: Highly correlates with traffic</a:t>
            </a:r>
            <a:endParaRPr lang="en-US" sz="2400" dirty="0"/>
          </a:p>
        </p:txBody>
      </p:sp>
      <p:sp>
        <p:nvSpPr>
          <p:cNvPr id="27" name="Shape 25"/>
          <p:cNvSpPr/>
          <p:nvPr/>
        </p:nvSpPr>
        <p:spPr>
          <a:xfrm>
            <a:off x="5069682" y="5460603"/>
            <a:ext cx="6405959" cy="6350"/>
          </a:xfrm>
          <a:prstGeom prst="roundRect">
            <a:avLst>
              <a:gd name="adj" fmla="val 822516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28" name="Shape 26"/>
          <p:cNvSpPr/>
          <p:nvPr/>
        </p:nvSpPr>
        <p:spPr>
          <a:xfrm>
            <a:off x="654149" y="5525889"/>
            <a:ext cx="5441752" cy="989807"/>
          </a:xfrm>
          <a:prstGeom prst="roundRect">
            <a:avLst>
              <a:gd name="adj" fmla="val 527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29" name="Text 27"/>
          <p:cNvSpPr/>
          <p:nvPr/>
        </p:nvSpPr>
        <p:spPr>
          <a:xfrm>
            <a:off x="3287614" y="5911454"/>
            <a:ext cx="174823" cy="218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167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</a:t>
            </a:r>
            <a:endParaRPr lang="en-US" sz="1375" dirty="0"/>
          </a:p>
        </p:txBody>
      </p:sp>
      <p:sp>
        <p:nvSpPr>
          <p:cNvPr id="30" name="Text 28"/>
          <p:cNvSpPr/>
          <p:nvPr/>
        </p:nvSpPr>
        <p:spPr>
          <a:xfrm>
            <a:off x="6207916" y="6025282"/>
            <a:ext cx="5255320" cy="549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Holidays: Reduce commuter traffic </a:t>
            </a:r>
            <a:endParaRPr lang="en-US" sz="2400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C3DE451C-2048-EF6C-B00E-EE1B8FE75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472" y="6466530"/>
            <a:ext cx="1457528" cy="3715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82EB40-85C0-CC27-2262-B9365CFBC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202"/>
            <a:ext cx="12192000" cy="686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90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5ED625-721B-056A-27EB-71AA66E79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0700"/>
            <a:ext cx="12173036" cy="68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93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569</Words>
  <Application>Microsoft Office PowerPoint</Application>
  <PresentationFormat>Widescreen</PresentationFormat>
  <Paragraphs>89</Paragraphs>
  <Slides>17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Raleway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Bizzotto, Giacomo</dc:creator>
  <cp:lastModifiedBy>Bizzotto, Giacomo</cp:lastModifiedBy>
  <cp:revision>44</cp:revision>
  <dcterms:created xsi:type="dcterms:W3CDTF">2025-11-14T21:52:07Z</dcterms:created>
  <dcterms:modified xsi:type="dcterms:W3CDTF">2025-11-21T22:53:44Z</dcterms:modified>
</cp:coreProperties>
</file>

<file path=docProps/thumbnail.jpeg>
</file>